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889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jBbtZHNmOTceatrL23hXV0T0ks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mailto:sk@mybaseai.com" TargetMode="External"/><Relationship Id="rId5" Type="http://schemas.openxmlformats.org/officeDocument/2006/relationships/hyperlink" Target="mailto:shadde@ai-agentsx.com" TargetMode="External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instagram.com/reel/DT-GEcqjCGc" TargetMode="External"/><Relationship Id="rId4" Type="http://schemas.openxmlformats.org/officeDocument/2006/relationships/hyperlink" Target="https://open.spotify.com/playlist/38kWz0zwjrWSLe3uVwg2IH?si=FJckZLe2SHCWB6Gm8i2IxA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mats.martensson@keyman.se" TargetMode="External"/><Relationship Id="rId4" Type="http://schemas.openxmlformats.org/officeDocument/2006/relationships/image" Target="../media/image2.png"/><Relationship Id="rId5" Type="http://schemas.openxmlformats.org/officeDocument/2006/relationships/hyperlink" Target="mailto:sk@mybaseai.com" TargetMode="External"/><Relationship Id="rId6" Type="http://schemas.openxmlformats.org/officeDocument/2006/relationships/hyperlink" Target="mailto:shadde@ai-agentsx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mailto:sk@mybaseai.com" TargetMode="External"/><Relationship Id="rId5" Type="http://schemas.openxmlformats.org/officeDocument/2006/relationships/hyperlink" Target="mailto:shadde@ai-agents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OM MIG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65760" y="868680"/>
            <a:ext cx="7315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Shahjahan "Shadde" Khan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65760" y="1691640"/>
            <a:ext cx="73152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AI-STRATEG  ·  GRUNDARE  ·  KEYMAN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457200" y="2103120"/>
            <a:ext cx="68580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—  Gift, pappa till 2 barn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57200" y="2441448"/>
            <a:ext cx="68580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—  Dedikerat mitt yrkesliv till AI sedan GPT-2 och BERT lanserades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57200" y="2779776"/>
            <a:ext cx="685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—  Grundare av </a:t>
            </a:r>
            <a:r>
              <a:rPr b="1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Base AI</a:t>
            </a: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– lokal </a:t>
            </a: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Datasäker </a:t>
            </a: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RAG-plattform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57200" y="3118104"/>
            <a:ext cx="685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—  </a:t>
            </a: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Precis avslutat </a:t>
            </a:r>
            <a:r>
              <a:rPr b="1"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eSam</a:t>
            </a:r>
            <a:r>
              <a:rPr lang="en-US" sz="13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projekt för test av agentisk utveckling på myndighet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57200" y="3456432"/>
            <a:ext cx="685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—  Boyband-sångare i </a:t>
            </a:r>
            <a:r>
              <a:rPr b="1" i="1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40 Plus</a:t>
            </a:r>
            <a:r>
              <a:rPr b="0" i="1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🎵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457200" y="3977639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↓  Ladda ner PDF      ↓  Ladda ner PPTX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457200" y="4315968"/>
            <a:ext cx="6400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presentation/presentation.pdf   |   presentation/presentation.pptx</a:t>
            </a:r>
            <a:endParaRPr/>
          </a:p>
        </p:txBody>
      </p:sp>
      <p:pic>
        <p:nvPicPr>
          <p:cNvPr descr="qr_linkedin.png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5440" y="109728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8961120" y="2971800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SKANNA FÖR LINKEDIN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8961120" y="3383280"/>
            <a:ext cx="27432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⏱  30 minuter</a:t>
            </a:r>
            <a:br>
              <a:rPr b="0" i="0" lang="en-US" sz="11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🇸🇪  På svenska</a:t>
            </a:r>
            <a:br>
              <a:rPr b="0" i="0" lang="en-US" sz="11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🔒  100% lokal AI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01 / 09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365760" y="4709160"/>
            <a:ext cx="11430000" cy="173736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40080" y="486460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640080" y="541324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GPT-2 &amp; BERT</a:t>
            </a:r>
            <a:b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AI-resan börjar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3383280" y="486460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3383280" y="541324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Lokal inferencing</a:t>
            </a:r>
            <a:b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utan molnet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6126480" y="486460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My Base AI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6126480" y="541324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RAG-system för</a:t>
            </a:r>
            <a:b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myndigheter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8869680" y="486460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Keyman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8869680" y="5413248"/>
            <a:ext cx="24688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Workshop &amp;</a:t>
            </a:r>
            <a:b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7595033" y="3425065"/>
            <a:ext cx="274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sk@mybaseai.com</a:t>
            </a:r>
            <a:br>
              <a:rPr lang="en-US" sz="9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shadde@ai-agentsx.com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+46 709 900 597</a:t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" title="shadd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9350" y="800100"/>
            <a:ext cx="2560326" cy="25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GRUNDERNA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65760" y="77724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AI-terminologi – enkelt förklarat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365760" y="1417320"/>
            <a:ext cx="3657600" cy="25603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548640" y="1508760"/>
            <a:ext cx="329184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TOKEN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548640" y="1737360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Vad är en token?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548640" y="2148840"/>
            <a:ext cx="32919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token är en liten del av text – ungefär ett ord eller en stavelse. Modellen läser och skapar text token för token. "Hej världen" = 2 tokens. </a:t>
            </a:r>
            <a:r>
              <a:rPr lang="en-US"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100 tokens är ungefär 75 ord, vilket innebär att en token är ungefär 0.7 till 0.8 ord.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160520" y="1417320"/>
            <a:ext cx="3657600" cy="25603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343400" y="1508760"/>
            <a:ext cx="329184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INFERENCING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4343400" y="1737360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Vad är inferencing?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4343400" y="2148840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Inferencing är när en tränad AI-modell används i praktiken. Du ger modellen en fråga och den genererar ett svar baserat på vad den lärt sig. Det är det vi kör lokalt.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7955279" y="1417320"/>
            <a:ext cx="3657600" cy="25603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8138159" y="1508760"/>
            <a:ext cx="329184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GPU VS CPU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8138159" y="1737360"/>
            <a:ext cx="3291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GPU kontra CPU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8138159" y="2148840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GPU (grafikkort) kör tusentals parallella beräkningar – idealisk för AI. CPU (processor) är tillräcklig för kvantiserade modeller på modern hårdvara – utan dyrt grafikkort.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365760" y="4114800"/>
            <a:ext cx="11430000" cy="1371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65760" y="420624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GENERATIV AI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365760" y="4434840"/>
            <a:ext cx="5303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AI som skapar nytt innehåll – text, bild, kod, ljud – baserat på mönster från enorm mängd data. Inte en sökmotor, utan en kreativ modell som resonerar.</a:t>
            </a:r>
            <a:endParaRPr/>
          </a:p>
        </p:txBody>
      </p:sp>
      <p:sp>
        <p:nvSpPr>
          <p:cNvPr id="134" name="Google Shape;134;p2"/>
          <p:cNvSpPr txBox="1"/>
          <p:nvPr/>
        </p:nvSpPr>
        <p:spPr>
          <a:xfrm>
            <a:off x="6035040" y="4206240"/>
            <a:ext cx="5486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LLM – LARGE LANGUAGE MODEL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6035040" y="4434840"/>
            <a:ext cx="56692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stor språkmodell tränad på miljarder textdokument. Den förstår kontext, för resonemang och genererar sammanhängande svar. Exempel: Llama, Mistral, Qwen, DeepSeek.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02 / 09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VAD KAN AI GÖRA?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365760" y="7772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Generativ AI – en rad som sammanfattar allt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365760" y="1280160"/>
            <a:ext cx="114300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"AI tar in din fråga och genererar nytt, relevant innehåll – text, kod, bild, video eller musik – utan att du behöver vara expert."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65760" y="1783080"/>
            <a:ext cx="2743200" cy="43891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530352" y="1901952"/>
            <a:ext cx="24688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TEXT &amp; CHAT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530352" y="2121408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ChatGPT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530352" y="2542032"/>
            <a:ext cx="246888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Kör din egen säkra chattbott. OpenWebUI ger ChatGPT-liknande gränssnitt, My Base AI är ett avancerat RAG-system.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Ollama · LM Studio · OpenWebUI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291840" y="1783080"/>
            <a:ext cx="2743200" cy="43891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3456432" y="1901952"/>
            <a:ext cx="24688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BILDGENERERING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3456432" y="2121408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AI-bild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3456432" y="2542032"/>
            <a:ext cx="246888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Generera professionella bilder lokalt utan molnet.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Flux 2 · Flux 2 Klein · Z Image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Qwen Image Edit · ComfyUI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6217920" y="1783080"/>
            <a:ext cx="2743200" cy="43891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6382512" y="1901952"/>
            <a:ext cx="24688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VIDEOGENERERING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6382512" y="2121408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AI-video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6382512" y="2542032"/>
            <a:ext cx="246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Generera video från text eller bild, lokalt.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LTX 2.3 · Wan 2.2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Se exempel: </a:t>
            </a:r>
            <a:r>
              <a:rPr b="0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instagram.com/reel/DT-GEcqjCGc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9144000" y="1783080"/>
            <a:ext cx="2743200" cy="43891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9308592" y="1901952"/>
            <a:ext cx="24688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MUSIKGENERERING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9308592" y="2121408"/>
            <a:ext cx="24688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AI-musik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9308592" y="2542032"/>
            <a:ext cx="246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Skapa musik med text-prompts. Ace Step 1.5 genererar komplett musik lokalt.</a:t>
            </a: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Spotify-spellista: </a:t>
            </a:r>
            <a:r>
              <a:rPr lang="en-US" sz="1000" u="sng">
                <a:solidFill>
                  <a:srgbClr val="4DAAF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https://open.spotify.com/playlist/38kWz0zwjrWSLe3uVwg2IH</a:t>
            </a:r>
            <a:endParaRPr/>
          </a:p>
        </p:txBody>
      </p:sp>
      <p:pic>
        <p:nvPicPr>
          <p:cNvPr descr="chanel.png"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6432" y="4206240"/>
            <a:ext cx="118872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nel_1.png" id="163" name="Google Shape;16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9160" y="4206240"/>
            <a:ext cx="1188720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03 / 09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LOKAL AI I PRAKTIKEN</a:t>
            </a:r>
            <a:endParaRPr/>
          </a:p>
        </p:txBody>
      </p:sp>
      <p:sp>
        <p:nvSpPr>
          <p:cNvPr id="171" name="Google Shape;171;p4"/>
          <p:cNvSpPr txBox="1"/>
          <p:nvPr/>
        </p:nvSpPr>
        <p:spPr>
          <a:xfrm>
            <a:off x="365760" y="77724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Se lokal AI i aktion – MyndighetsAI</a:t>
            </a:r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365750" y="1371600"/>
            <a:ext cx="5486400" cy="519600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548640" y="150876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▶  DEMO VIDEO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478425" y="4279416"/>
            <a:ext cx="528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6126480" y="1371600"/>
            <a:ext cx="5669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VERKTYGSÖVERSIKT – TEXT &amp; CHAT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6126480" y="1627632"/>
            <a:ext cx="5669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OpenWebUI  –  Open source, ChatGPT-liknande UI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6126480" y="1975104"/>
            <a:ext cx="5669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LM Studio  –  Enkel lokal modellhantering med GUI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6126480" y="2322576"/>
            <a:ext cx="5669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Ollama  –  Snabb CLI-inferencing, API-kompatibel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6126480" y="2670048"/>
            <a:ext cx="56692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My Base AI  –  RAG-system för myndighetsdokument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6126480" y="3108960"/>
            <a:ext cx="5669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BILDGENERERING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6126480" y="3337560"/>
            <a:ext cx="5669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→  Flux 2  &amp;  Flux 2 Klein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6126480" y="3639312"/>
            <a:ext cx="5669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→  Z Image · Qwen Image Edit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6126480" y="3941063"/>
            <a:ext cx="5669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→  ComfyUI – avancerat workflow-verktyg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6126480" y="4334255"/>
            <a:ext cx="5669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VIDEO &amp; MUSIK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6126480" y="4562855"/>
            <a:ext cx="5669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→  LTX 2.3 · Wan 2.2  –  videogenerering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6126480" y="4864607"/>
            <a:ext cx="566928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→  Ace Step 1.5  –  musikgenerering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04 / 09</a:t>
            </a:r>
            <a:endParaRPr/>
          </a:p>
        </p:txBody>
      </p:sp>
      <p:pic>
        <p:nvPicPr>
          <p:cNvPr id="188" name="Google Shape;188;p4" title="MyndighetsAI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00" y="1971463"/>
            <a:ext cx="5442900" cy="423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KOSTNAD &amp; HÅRDVARA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365760" y="777240"/>
            <a:ext cx="91440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AI behöver inte vara dyrt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365760" y="1417320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KOM IGÅNG FÖR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365760" y="1664208"/>
            <a:ext cx="5029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10 000 kr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365760" y="260604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EN MODERN LAPTOP RÄCKER</a:t>
            </a: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365760" y="3017520"/>
            <a:ext cx="5029200" cy="13716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365760" y="3108960"/>
            <a:ext cx="502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laptop upp till 5 år gammal kan köra moderna, kapabla modeller som Qwen 3.5 i 0.8B–4B storlek. Med CPU-inferencing via Ollama eller LM Studio behövs inget grafikkort.</a:t>
            </a:r>
            <a:b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Även äldre hårdvara duger – dagens optimeringar gör lokal AI tillgänglig för alla organisationer.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6035040" y="1417320"/>
            <a:ext cx="5669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KVANTISERING – MODELLKOMPRIMERING FÖRKLARAT</a:t>
            </a:r>
            <a:endParaRPr/>
          </a:p>
        </p:txBody>
      </p:sp>
      <p:sp>
        <p:nvSpPr>
          <p:cNvPr id="203" name="Google Shape;203;p5"/>
          <p:cNvSpPr/>
          <p:nvPr/>
        </p:nvSpPr>
        <p:spPr>
          <a:xfrm>
            <a:off x="6035040" y="1664208"/>
            <a:ext cx="5669280" cy="141732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6217920" y="1783080"/>
            <a:ext cx="53035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Vad är miljarder parametrar (B)?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6217920" y="2121408"/>
            <a:ext cx="5303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modells "B" (miljarder) anger antalet interna vikter – ungefär som hjärnceller. En 7B-modell har 7 miljarder parametrar. Fler = smartare, men kräver mer minne och beräkningskraft.</a:t>
            </a:r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6035040" y="3200400"/>
            <a:ext cx="5669280" cy="237744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6217920" y="3310128"/>
            <a:ext cx="5303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16-bit är onödigt – kör 8-bit eller lägre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6217920" y="3703320"/>
            <a:ext cx="530352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Att köra modeller i 8-bit eller 4-bit kvantisering ger bara ~1% kvalitetsförlust men halverar minneskravet. Tänk på det som en video: originalet är 70–100 GB, men en 300–700 MB-fil ser nästan identisk ut.</a:t>
            </a:r>
            <a:b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Kvantisering tar bort lager som inte bidrar märkbart till kvaliteten – smart komprimering utan att offra precision.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365760" y="5074920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[ 4-bit Q4_K_M ]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3017520" y="5074920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[ 8-bit Q8 ]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365817" y="5495320"/>
            <a:ext cx="256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[ CPU Inferencing ]</a:t>
            </a:r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2926015" y="5495333"/>
            <a:ext cx="256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[ GGUF-format ]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05 / 09</a:t>
            </a: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5760720" y="1371600"/>
            <a:ext cx="13716" cy="5303520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LOKAL INFRASTRUKTUR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365760" y="777240"/>
            <a:ext cx="10972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Kör lokal AI – plattformar &amp; ekosystem</a:t>
            </a:r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365760" y="1417320"/>
            <a:ext cx="3566160" cy="41148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548640" y="1536192"/>
            <a:ext cx="3200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MY BASE AI – MIN LÖSNING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548640" y="1755648"/>
            <a:ext cx="32004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My Base AI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548640" y="2212848"/>
            <a:ext cx="320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Ett komplett RAG-system för myndigheter och företag. Ladda upp era egna dokument och få precisa svar – 100% lokalt, inga data lämnar er server.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548640" y="3749039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 RAG ]   [ On-Prem ]   [ GDPR ]</a:t>
            </a:r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4114800" y="1417320"/>
            <a:ext cx="3566160" cy="411480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297680" y="1536192"/>
            <a:ext cx="3200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OPEN SOURCE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4297680" y="1755648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OpenWebUI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4297680" y="2148840"/>
            <a:ext cx="320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öppen, självhostad ChatGPT-klon. Kopplas mot Ollama. Stöd för filuppladdning, RAG, röst och plugins.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4206240" y="3154680"/>
            <a:ext cx="3383280" cy="9144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4297680" y="3246120"/>
            <a:ext cx="3200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Ollama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4297680" y="3593592"/>
            <a:ext cx="320040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Kör hundratals modeller från terminalen. Perfekt för servermiljöer och API-integration. Extremt enkel setup.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7863840" y="1417320"/>
            <a:ext cx="3931920" cy="411480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8046720" y="1536192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ANVÄNDARVÄNLIGT GUI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8046720" y="1755648"/>
            <a:ext cx="365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LM Studio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8046720" y="2148840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Ladda ner och kör modeller med ett klick. Inbyggt chat-UI, GPU-acceleration och lokal API-server. Idealisk för icke-tekniska användare.</a:t>
            </a:r>
            <a:endParaRPr/>
          </a:p>
        </p:txBody>
      </p:sp>
      <p:sp>
        <p:nvSpPr>
          <p:cNvPr id="239" name="Google Shape;239;p6"/>
          <p:cNvSpPr/>
          <p:nvPr/>
        </p:nvSpPr>
        <p:spPr>
          <a:xfrm>
            <a:off x="7955279" y="3154680"/>
            <a:ext cx="3749039" cy="9144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8046720" y="3246120"/>
            <a:ext cx="36576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HUGGINGFACE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8046720" y="3456432"/>
            <a:ext cx="36576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Världens största öppna AI-bibliotek – hundratusentals modeller, nya releases varje dag. Härifrån hämtas alla lokala modeller.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365760" y="5669280"/>
            <a:ext cx="11430000" cy="77724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594360" y="577900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vLLM &amp; Unsloth Studio  —  För produktionsmiljöer erbjuder vLLM hög-throughput inferencing, medan Unsloth Studio möjliggör finjustering (fine-tuning) av modeller på er egen data – direkt på er hårdvara.</a:t>
            </a:r>
            <a:endParaRPr/>
          </a:p>
        </p:txBody>
      </p:sp>
      <p:sp>
        <p:nvSpPr>
          <p:cNvPr id="244" name="Google Shape;244;p6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06 / 09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251" name="Google Shape;251;p7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AI-KODNING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365760" y="777240"/>
            <a:ext cx="109728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Agentisk kodning – AI skriver er kod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365760" y="1417320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VAD ÄR AGENTISK AI-KODNING?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365760" y="1664208"/>
            <a:ext cx="53035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AI-agent analyserar krav, skriver kod, testar den, hittar fel och itererar – utan att du behöver vara utvecklare. Agenten tar hela flödet från idé till fungerande kod.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>
            <a:off x="365760" y="2834640"/>
            <a:ext cx="5303520" cy="9144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365760" y="2926080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KILO CODE – FULLT ÖPPEN KÄLLKOD</a:t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365760" y="3200400"/>
            <a:ext cx="5303520" cy="246888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548640" y="3310128"/>
            <a:ext cx="4937760" cy="34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Vad är Kilo Code?</a:t>
            </a:r>
            <a:endParaRPr/>
          </a:p>
        </p:txBody>
      </p:sp>
      <p:sp>
        <p:nvSpPr>
          <p:cNvPr id="259" name="Google Shape;259;p7"/>
          <p:cNvSpPr txBox="1"/>
          <p:nvPr/>
        </p:nvSpPr>
        <p:spPr>
          <a:xfrm>
            <a:off x="548640" y="3675887"/>
            <a:ext cx="4937760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 VS Code-plugin för agentisk AI-kodning. Fullt open source – du kan forka och anpassa fritt. Kopplas mot lokala modeller via Ollama eller OpenAI-kompatibla APIer.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548640" y="457200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Agentisk filhantering &amp; kodskrivning</a:t>
            </a:r>
            <a:endParaRPr/>
          </a:p>
        </p:txBody>
      </p:sp>
      <p:sp>
        <p:nvSpPr>
          <p:cNvPr id="261" name="Google Shape;261;p7"/>
          <p:cNvSpPr txBox="1"/>
          <p:nvPr/>
        </p:nvSpPr>
        <p:spPr>
          <a:xfrm>
            <a:off x="548640" y="4855464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Förståelse för hela kodbasen</a:t>
            </a:r>
            <a:endParaRPr/>
          </a:p>
        </p:txBody>
      </p:sp>
      <p:sp>
        <p:nvSpPr>
          <p:cNvPr id="262" name="Google Shape;262;p7"/>
          <p:cNvSpPr txBox="1"/>
          <p:nvPr/>
        </p:nvSpPr>
        <p:spPr>
          <a:xfrm>
            <a:off x="548640" y="5138927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Kör lokalt – ingen data till molnet</a:t>
            </a:r>
            <a:endParaRPr/>
          </a:p>
        </p:txBody>
      </p:sp>
      <p:sp>
        <p:nvSpPr>
          <p:cNvPr id="263" name="Google Shape;263;p7"/>
          <p:cNvSpPr txBox="1"/>
          <p:nvPr/>
        </p:nvSpPr>
        <p:spPr>
          <a:xfrm>
            <a:off x="548640" y="5422391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Fork:a och anpassa efter era behov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6217920" y="1417320"/>
            <a:ext cx="54864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ESAM – STATLIG AI-TESTNING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6217920" y="1664208"/>
            <a:ext cx="5486400" cy="27432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6400800" y="178308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Vad vi testade</a:t>
            </a: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6400800" y="2176272"/>
            <a:ext cx="5120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Via eSam testade vi state-of-the-art öppen källkods-modeller för statlig kontext:</a:t>
            </a:r>
            <a:endParaRPr/>
          </a:p>
        </p:txBody>
      </p:sp>
      <p:sp>
        <p:nvSpPr>
          <p:cNvPr id="268" name="Google Shape;268;p7"/>
          <p:cNvSpPr txBox="1"/>
          <p:nvPr/>
        </p:nvSpPr>
        <p:spPr>
          <a:xfrm>
            <a:off x="6400800" y="2697480"/>
            <a:ext cx="5029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Kodgenerering för myndighetssystem</a:t>
            </a:r>
            <a:endParaRPr/>
          </a:p>
        </p:txBody>
      </p:sp>
      <p:sp>
        <p:nvSpPr>
          <p:cNvPr id="269" name="Google Shape;269;p7"/>
          <p:cNvSpPr txBox="1"/>
          <p:nvPr/>
        </p:nvSpPr>
        <p:spPr>
          <a:xfrm>
            <a:off x="6400800" y="3017520"/>
            <a:ext cx="5029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Dokumentanalys med RAG</a:t>
            </a:r>
            <a:endParaRPr/>
          </a:p>
        </p:txBody>
      </p:sp>
      <p:sp>
        <p:nvSpPr>
          <p:cNvPr id="270" name="Google Shape;270;p7"/>
          <p:cNvSpPr txBox="1"/>
          <p:nvPr/>
        </p:nvSpPr>
        <p:spPr>
          <a:xfrm>
            <a:off x="6400800" y="3337560"/>
            <a:ext cx="5029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Säkerhet &amp; dataintegritet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6400800" y="3657600"/>
            <a:ext cx="50292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GDPR-kompatibel on-prem deployment</a:t>
            </a:r>
            <a:endParaRPr/>
          </a:p>
        </p:txBody>
      </p:sp>
      <p:sp>
        <p:nvSpPr>
          <p:cNvPr id="272" name="Google Shape;272;p7"/>
          <p:cNvSpPr/>
          <p:nvPr/>
        </p:nvSpPr>
        <p:spPr>
          <a:xfrm>
            <a:off x="6217920" y="4572000"/>
            <a:ext cx="5486400" cy="109728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6400800" y="4681728"/>
            <a:ext cx="512064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REKOMMENDERADE MODELLER FÖR KODNING</a:t>
            </a:r>
            <a:endParaRPr/>
          </a:p>
        </p:txBody>
      </p:sp>
      <p:sp>
        <p:nvSpPr>
          <p:cNvPr id="274" name="Google Shape;274;p7"/>
          <p:cNvSpPr txBox="1"/>
          <p:nvPr/>
        </p:nvSpPr>
        <p:spPr>
          <a:xfrm>
            <a:off x="6400800" y="4919472"/>
            <a:ext cx="51206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[ Qwen Coder ]   [ DeepSeek Coder ]   [ Llama 3 Code ]   [ Mistral Code ]   [ StarCoder 2 ]</a:t>
            </a:r>
            <a:endParaRPr/>
          </a:p>
        </p:txBody>
      </p:sp>
      <p:sp>
        <p:nvSpPr>
          <p:cNvPr id="275" name="Google Shape;275;p7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07 / 09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282" name="Google Shape;282;p8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endParaRPr/>
          </a:p>
        </p:txBody>
      </p:sp>
      <p:sp>
        <p:nvSpPr>
          <p:cNvPr id="283" name="Google Shape;283;p8"/>
          <p:cNvSpPr/>
          <p:nvPr/>
        </p:nvSpPr>
        <p:spPr>
          <a:xfrm>
            <a:off x="365760" y="822960"/>
            <a:ext cx="6217920" cy="576072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594360" y="960120"/>
            <a:ext cx="566928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KEYMAN &amp; SHADDE KHAN</a:t>
            </a:r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594360" y="1188720"/>
            <a:ext cx="566928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Halvdagsworkshop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Lokal AI</a:t>
            </a:r>
            <a:endParaRPr/>
          </a:p>
        </p:txBody>
      </p:sp>
      <p:sp>
        <p:nvSpPr>
          <p:cNvPr id="286" name="Google Shape;286;p8"/>
          <p:cNvSpPr txBox="1"/>
          <p:nvPr/>
        </p:nvSpPr>
        <p:spPr>
          <a:xfrm>
            <a:off x="594360" y="2286000"/>
            <a:ext cx="54864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Vi kommer till er, kartlägger era behov och lär er organisation att komma igång med lokal AI – samma dag.</a:t>
            </a:r>
            <a:endParaRPr/>
          </a:p>
        </p:txBody>
      </p:sp>
      <p:sp>
        <p:nvSpPr>
          <p:cNvPr id="287" name="Google Shape;287;p8"/>
          <p:cNvSpPr txBox="1"/>
          <p:nvPr/>
        </p:nvSpPr>
        <p:spPr>
          <a:xfrm>
            <a:off x="594360" y="3017520"/>
            <a:ext cx="5029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15 000 kr</a:t>
            </a:r>
            <a:endParaRPr/>
          </a:p>
        </p:txBody>
      </p:sp>
      <p:sp>
        <p:nvSpPr>
          <p:cNvPr id="288" name="Google Shape;288;p8"/>
          <p:cNvSpPr txBox="1"/>
          <p:nvPr/>
        </p:nvSpPr>
        <p:spPr>
          <a:xfrm>
            <a:off x="594360" y="38221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4 TIMMAR  ·  INKL. HANDS-ON DEMO</a:t>
            </a:r>
            <a:endParaRPr/>
          </a:p>
        </p:txBody>
      </p:sp>
      <p:sp>
        <p:nvSpPr>
          <p:cNvPr id="289" name="Google Shape;289;p8"/>
          <p:cNvSpPr/>
          <p:nvPr/>
        </p:nvSpPr>
        <p:spPr>
          <a:xfrm>
            <a:off x="594360" y="4160520"/>
            <a:ext cx="5669280" cy="9144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594360" y="4251960"/>
            <a:ext cx="5577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Behovsanalys &amp; AI-kartläggning</a:t>
            </a:r>
            <a:endParaRPr/>
          </a:p>
        </p:txBody>
      </p:sp>
      <p:sp>
        <p:nvSpPr>
          <p:cNvPr id="291" name="Google Shape;291;p8"/>
          <p:cNvSpPr txBox="1"/>
          <p:nvPr/>
        </p:nvSpPr>
        <p:spPr>
          <a:xfrm>
            <a:off x="594360" y="4590288"/>
            <a:ext cx="5577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Installation av lokal AI-miljö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594360" y="4928616"/>
            <a:ext cx="5577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Hands-on demo med era dokument</a:t>
            </a:r>
            <a:endParaRPr/>
          </a:p>
        </p:txBody>
      </p:sp>
      <p:sp>
        <p:nvSpPr>
          <p:cNvPr id="293" name="Google Shape;293;p8"/>
          <p:cNvSpPr txBox="1"/>
          <p:nvPr/>
        </p:nvSpPr>
        <p:spPr>
          <a:xfrm>
            <a:off x="594360" y="5266944"/>
            <a:ext cx="55778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✓  Handlingsplan för vidare implementation</a:t>
            </a:r>
            <a:endParaRPr/>
          </a:p>
        </p:txBody>
      </p:sp>
      <p:sp>
        <p:nvSpPr>
          <p:cNvPr id="294" name="Google Shape;294;p8"/>
          <p:cNvSpPr txBox="1"/>
          <p:nvPr/>
        </p:nvSpPr>
        <p:spPr>
          <a:xfrm>
            <a:off x="6858000" y="914400"/>
            <a:ext cx="50292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BOKA &amp; KONTAKTA</a:t>
            </a:r>
            <a:endParaRPr/>
          </a:p>
        </p:txBody>
      </p:sp>
      <p:sp>
        <p:nvSpPr>
          <p:cNvPr id="295" name="Google Shape;295;p8"/>
          <p:cNvSpPr txBox="1"/>
          <p:nvPr/>
        </p:nvSpPr>
        <p:spPr>
          <a:xfrm>
            <a:off x="6858000" y="1170432"/>
            <a:ext cx="484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Redo att ta nästa steg? Skanna QR-koden eller kontakta mig direkt på LinkedIn. Kontakta Mats på Keyman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mats.martensson@keyman.se</a:t>
            </a:r>
            <a:endParaRPr/>
          </a:p>
        </p:txBody>
      </p:sp>
      <p:pic>
        <p:nvPicPr>
          <p:cNvPr descr="qr_linkedin.png" id="296" name="Google Shape;2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828800"/>
            <a:ext cx="164592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"/>
          <p:cNvSpPr txBox="1"/>
          <p:nvPr/>
        </p:nvSpPr>
        <p:spPr>
          <a:xfrm>
            <a:off x="6858000" y="352044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LinkedIn – Shadde Khan</a:t>
            </a: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858000" y="3977639"/>
            <a:ext cx="4937760" cy="2286000"/>
          </a:xfrm>
          <a:prstGeom prst="rect">
            <a:avLst/>
          </a:prstGeom>
          <a:solidFill>
            <a:srgbClr val="F5F5F5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7040880" y="4096512"/>
            <a:ext cx="4572000" cy="20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VARFÖR LOKAL AI?</a:t>
            </a:r>
            <a:endParaRPr/>
          </a:p>
        </p:txBody>
      </p:sp>
      <p:sp>
        <p:nvSpPr>
          <p:cNvPr id="300" name="Google Shape;300;p8"/>
          <p:cNvSpPr txBox="1"/>
          <p:nvPr/>
        </p:nvSpPr>
        <p:spPr>
          <a:xfrm>
            <a:off x="7040880" y="4315968"/>
            <a:ext cx="45720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100% datasäkerhet – inget lämnar er server</a:t>
            </a:r>
            <a:endParaRPr/>
          </a:p>
        </p:txBody>
      </p:sp>
      <p:sp>
        <p:nvSpPr>
          <p:cNvPr id="301" name="Google Shape;301;p8"/>
          <p:cNvSpPr txBox="1"/>
          <p:nvPr/>
        </p:nvSpPr>
        <p:spPr>
          <a:xfrm>
            <a:off x="7040880" y="4636007"/>
            <a:ext cx="45720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GDPR &amp; sekretesslagstiftning uppfylls</a:t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7040880" y="4956047"/>
            <a:ext cx="45720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Inga löpande API-kostnader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7040880" y="5276087"/>
            <a:ext cx="4572000" cy="2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→  Full kontroll över modeller &amp; data</a:t>
            </a:r>
            <a:endParaRPr/>
          </a:p>
        </p:txBody>
      </p:sp>
      <p:sp>
        <p:nvSpPr>
          <p:cNvPr id="304" name="Google Shape;304;p8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08 / 09</a:t>
            </a:r>
            <a:endParaRPr/>
          </a:p>
        </p:txBody>
      </p:sp>
      <p:sp>
        <p:nvSpPr>
          <p:cNvPr id="305" name="Google Shape;305;p8"/>
          <p:cNvSpPr txBox="1"/>
          <p:nvPr/>
        </p:nvSpPr>
        <p:spPr>
          <a:xfrm>
            <a:off x="8612875" y="22540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+46 709 900 587</a:t>
            </a:r>
            <a:endParaRPr sz="1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sk@mybaseai.com</a:t>
            </a:r>
            <a:endParaRPr sz="1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shadde@ai-agentsx.com</a:t>
            </a:r>
            <a:endParaRPr sz="1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/>
          <p:nvPr/>
        </p:nvSpPr>
        <p:spPr>
          <a:xfrm>
            <a:off x="365760" y="685800"/>
            <a:ext cx="11430000" cy="18288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365760" y="274320"/>
            <a:ext cx="6400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AI  ·  Myndigheter &amp; Företag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>
            <a:off x="7772400" y="274320"/>
            <a:ext cx="40233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AVSLUTNING</a:t>
            </a:r>
            <a:endParaRPr/>
          </a:p>
        </p:txBody>
      </p:sp>
      <p:sp>
        <p:nvSpPr>
          <p:cNvPr id="313" name="Google Shape;313;p9"/>
          <p:cNvSpPr txBox="1"/>
          <p:nvPr/>
        </p:nvSpPr>
        <p:spPr>
          <a:xfrm>
            <a:off x="365760" y="1097280"/>
            <a:ext cx="11430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TACK FÖR ER UPPMÄRKSAMHET</a:t>
            </a:r>
            <a:endParaRPr/>
          </a:p>
        </p:txBody>
      </p:sp>
      <p:sp>
        <p:nvSpPr>
          <p:cNvPr id="314" name="Google Shape;314;p9"/>
          <p:cNvSpPr txBox="1"/>
          <p:nvPr/>
        </p:nvSpPr>
        <p:spPr>
          <a:xfrm>
            <a:off x="365760" y="1554480"/>
            <a:ext cx="114300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Framtiden är</a:t>
            </a:r>
            <a:br>
              <a:rPr b="1" i="0" lang="en-US" sz="5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2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lokal &amp; öppen.</a:t>
            </a:r>
            <a:endParaRPr/>
          </a:p>
        </p:txBody>
      </p:sp>
      <p:sp>
        <p:nvSpPr>
          <p:cNvPr id="315" name="Google Shape;315;p9"/>
          <p:cNvSpPr txBox="1"/>
          <p:nvPr/>
        </p:nvSpPr>
        <p:spPr>
          <a:xfrm>
            <a:off x="1371600" y="3611880"/>
            <a:ext cx="941832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AI behöver varken vara dyrt, molnbaserat eller svårt.</a:t>
            </a:r>
            <a:br>
              <a:rPr b="0" i="1" lang="en-US" sz="14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4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Låt oss bygga er AI-infrastruktur – säkert, lokalt och på era villkor.</a:t>
            </a:r>
            <a:endParaRPr/>
          </a:p>
        </p:txBody>
      </p:sp>
      <p:pic>
        <p:nvPicPr>
          <p:cNvPr descr="qr_linkedin.png" id="316" name="Google Shape;3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720" y="457200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3474720" y="5961888"/>
            <a:ext cx="13716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endParaRPr/>
          </a:p>
        </p:txBody>
      </p:sp>
      <p:sp>
        <p:nvSpPr>
          <p:cNvPr id="318" name="Google Shape;318;p9"/>
          <p:cNvSpPr txBox="1"/>
          <p:nvPr/>
        </p:nvSpPr>
        <p:spPr>
          <a:xfrm>
            <a:off x="5120640" y="4663440"/>
            <a:ext cx="3657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Shadde Khan</a:t>
            </a:r>
            <a:br>
              <a:rPr b="0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300" u="none" cap="none" strike="noStrike">
                <a:solidFill>
                  <a:srgbClr val="0A0A0A"/>
                </a:solidFill>
                <a:latin typeface="Calibri"/>
                <a:ea typeface="Calibri"/>
                <a:cs typeface="Calibri"/>
                <a:sym typeface="Calibri"/>
              </a:rPr>
              <a:t>Keyman / My Base AI</a:t>
            </a:r>
            <a:endParaRPr/>
          </a:p>
        </p:txBody>
      </p:sp>
      <p:sp>
        <p:nvSpPr>
          <p:cNvPr id="319" name="Google Shape;319;p9"/>
          <p:cNvSpPr txBox="1"/>
          <p:nvPr/>
        </p:nvSpPr>
        <p:spPr>
          <a:xfrm>
            <a:off x="5120640" y="5440680"/>
            <a:ext cx="41148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↓ PDF: presentation/presentation.pdf</a:t>
            </a:r>
            <a:b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↓ PPTX: presentation/presentation.pptx</a:t>
            </a:r>
            <a:endParaRPr/>
          </a:p>
        </p:txBody>
      </p:sp>
      <p:sp>
        <p:nvSpPr>
          <p:cNvPr id="320" name="Google Shape;320;p9"/>
          <p:cNvSpPr txBox="1"/>
          <p:nvPr/>
        </p:nvSpPr>
        <p:spPr>
          <a:xfrm>
            <a:off x="9601200" y="6492240"/>
            <a:ext cx="25603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09 / 09</a:t>
            </a:r>
            <a:endParaRPr/>
          </a:p>
        </p:txBody>
      </p:sp>
      <p:sp>
        <p:nvSpPr>
          <p:cNvPr id="321" name="Google Shape;321;p9"/>
          <p:cNvSpPr txBox="1"/>
          <p:nvPr/>
        </p:nvSpPr>
        <p:spPr>
          <a:xfrm>
            <a:off x="5120640" y="5074920"/>
            <a:ext cx="3657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sk@mybaseai.com</a:t>
            </a:r>
            <a:endParaRPr b="0" i="0" sz="1100" u="none" cap="none" strike="noStrik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shadde@ai-agentsx.com</a:t>
            </a:r>
            <a:endParaRPr sz="11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6581690" y="5159670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+46 709 900 587</a:t>
            </a:r>
            <a:endParaRPr sz="11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